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9" r:id="rId3"/>
    <p:sldId id="257" r:id="rId4"/>
    <p:sldId id="291" r:id="rId5"/>
    <p:sldId id="292" r:id="rId6"/>
    <p:sldId id="293" r:id="rId7"/>
    <p:sldId id="294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2" r:id="rId22"/>
    <p:sldId id="276" r:id="rId23"/>
    <p:sldId id="278" r:id="rId24"/>
    <p:sldId id="279" r:id="rId25"/>
    <p:sldId id="281" r:id="rId26"/>
    <p:sldId id="282" r:id="rId27"/>
    <p:sldId id="283" r:id="rId28"/>
    <p:sldId id="285" r:id="rId29"/>
    <p:sldId id="288" r:id="rId30"/>
    <p:sldId id="287" r:id="rId31"/>
    <p:sldId id="290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203D08-4E34-4836-9D1B-0C23863BE5F5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83F09A9-6000-4BAD-AA37-768074D77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«От философии средневековья к философии эпохи возрождения»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651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357298"/>
            <a:ext cx="3449517" cy="4525962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3733800" cy="530465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овременник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Христа, пророк Иоанн, названный Предтечей и Крестителем, пылко и убежденно говорил о том, что Мессия уже появился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берегу среди других людей появился Иисус, Иоанн сразу же признал в Нем Помазанника Божьего.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крестил Его водою из Иордана, а слетевший с небес белый голубь символизировал крещение Святым Духом.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впоследствии родилось и стало краеугольным камнем христианской церкви понятие 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Троицы: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Бог-Отец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 Божий и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Святой дух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4581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4811" y="0"/>
            <a:ext cx="79248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85794"/>
            <a:ext cx="3648885" cy="273858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034408" cy="5069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По </a:t>
            </a:r>
            <a:r>
              <a:rPr lang="ru-RU" sz="2000" dirty="0">
                <a:latin typeface="+mj-lt"/>
              </a:rPr>
              <a:t>евангельскому преданию Он был рожден земной женщиной Марией, обрученной к тому времени с плотником Иосифом, уже имевшим детей от умершей первой жены.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857628"/>
            <a:ext cx="3741790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01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После крещения Иисус, по традиции, принятой всеми, посвящавшими себя Богу, ушел в пустыню — для испытания духа и плоти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Там, по евангелиям, его искушал сатана. Он предложил Мессии покорить мир тремя способами: привлечь народ обещаниями земных благ, завоевать народы оружием или же прибегнуть к чудесам.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касается первого искушения, то Иисус ответил словами, что не хлебом единым сыт человек; отверг и второе, заявив, что служит не золоту, а Господу; чудеса же отверг как средство чисто внешнее, неблизкое к истинной вере.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148022"/>
            <a:ext cx="3476654" cy="2989922"/>
          </a:xfrm>
        </p:spPr>
      </p:pic>
    </p:spTree>
    <p:extLst>
      <p:ext uri="{BB962C8B-B14F-4D97-AF65-F5344CB8AC3E}">
        <p14:creationId xmlns="" xmlns:p14="http://schemas.microsoft.com/office/powerpoint/2010/main" val="8317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9200" y="27856"/>
            <a:ext cx="79248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4282" y="3068960"/>
            <a:ext cx="3665806" cy="3789040"/>
          </a:xfrm>
        </p:spPr>
        <p:txBody>
          <a:bodyPr>
            <a:normAutofit lnSpcReduction="10000"/>
          </a:bodyPr>
          <a:lstStyle/>
          <a:p>
            <a:r>
              <a:rPr lang="ru-RU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Коренная черта христианства</a:t>
            </a:r>
            <a:r>
              <a:rPr lang="ru-RU" sz="2200" dirty="0"/>
              <a:t> — любовь к человеку и добровольное, вплоть до мученической смерти, страдание за людей.</a:t>
            </a:r>
          </a:p>
          <a:p>
            <a:r>
              <a:rPr lang="ru-RU" sz="2200" dirty="0" smtClean="0"/>
              <a:t>Образ </a:t>
            </a:r>
            <a:r>
              <a:rPr lang="ru-RU" sz="2200" dirty="0"/>
              <a:t>страдающего Бога, искупающего своей кровью грехи человечества, уникален в человеческой культуре.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716016" cy="290892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None/>
            </a:pPr>
            <a:r>
              <a:rPr lang="ru-RU" sz="2000" dirty="0" smtClean="0"/>
              <a:t>Христианство </a:t>
            </a:r>
            <a:r>
              <a:rPr lang="ru-RU" sz="2000" dirty="0"/>
              <a:t>— мировая </a:t>
            </a:r>
            <a:r>
              <a:rPr lang="ru-RU" sz="2000" dirty="0" smtClean="0"/>
              <a:t>религия,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/>
              <a:t>которая </a:t>
            </a:r>
            <a:r>
              <a:rPr lang="ru-RU" sz="2000" dirty="0"/>
              <a:t>основана на жизни </a:t>
            </a:r>
            <a:r>
              <a:rPr lang="ru-RU" sz="2000" dirty="0" smtClean="0"/>
              <a:t>и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/>
              <a:t>учении </a:t>
            </a:r>
            <a:r>
              <a:rPr lang="ru-RU" sz="2000" dirty="0"/>
              <a:t>Иисуса Христа, </a:t>
            </a:r>
            <a:r>
              <a:rPr lang="ru-RU" sz="2000" dirty="0" smtClean="0"/>
              <a:t>описанных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/>
              <a:t>в </a:t>
            </a:r>
            <a:r>
              <a:rPr lang="ru-RU" sz="2000" dirty="0"/>
              <a:t>Новом Завете Библии.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3428992" cy="2743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500438"/>
            <a:ext cx="3209725" cy="3086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209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5664" y="27856"/>
            <a:ext cx="79248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16" y="642918"/>
            <a:ext cx="3775395" cy="271407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7646"/>
            <a:ext cx="4896544" cy="331236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142984"/>
            <a:ext cx="4038600" cy="452628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Ева́нгелие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книга или собрание книг, в каждой из которых рассказывается о божественной природе, учении и земной жизни Иисуса Христа: рождении, чудесах, крестной смерти, воскресении и вознесении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05415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48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3800" cy="302904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733800" cy="4114800"/>
          </a:xfrm>
        </p:spPr>
        <p:txBody>
          <a:bodyPr>
            <a:normAutofit/>
          </a:bodyPr>
          <a:lstStyle/>
          <a:p>
            <a:r>
              <a:rPr lang="ru-RU" sz="1800" dirty="0"/>
              <a:t>Иисус не спасает себя с помощью чудес ни в Гефсиманском саду, когда за Ним пришли стражники, ни на суде у Пилата, ни во время казни на Голгофе. Будучи, по евангелиям, Сыном Божьим, он идет на муки ради того, чтобы своей смертью на Кресте искупить грехи людей. В этом и заключается великий всечеловеческий подвиг Иисуса Христа.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6" y="2997323"/>
            <a:ext cx="488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молитва Иисуса Христа в Гефсиманском саду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12425"/>
            <a:ext cx="3744416" cy="2675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60840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 Пилата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37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924800" cy="1143000"/>
          </a:xfrm>
        </p:spPr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78112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положения христианского вероучения (догматы) сформулированы в Библии и в постановлениях христианских вселенских соборов, в символах веры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Символ веры — краткий свод главных догматов.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веры не требует доказательств, читается как молитва. В христианстве их 12.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символу веры христиане обязаны верить в единого Бога, выступающего в трех лицах: бога-отца, бога-сына и бога-духа святого (святая троица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42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Наиболее важные элементы христианской обрядности называются таинствами. К их числу относятся: крещение, миропомазание, евхаристия, покаяние, брак, священство, </a:t>
            </a:r>
            <a:r>
              <a:rPr lang="ru-RU" sz="2400" dirty="0" smtClean="0"/>
              <a:t>елеосвящение.</a:t>
            </a:r>
            <a:endParaRPr lang="ru-RU" sz="2400" dirty="0"/>
          </a:p>
          <a:p>
            <a:r>
              <a:rPr lang="ru-RU" sz="2400" dirty="0"/>
              <a:t>Главным христианским богослужением является </a:t>
            </a:r>
            <a:r>
              <a:rPr lang="ru-RU" sz="2400" dirty="0" smtClean="0"/>
              <a:t>литургия</a:t>
            </a:r>
            <a:endParaRPr lang="ru-RU" sz="2400" dirty="0"/>
          </a:p>
          <a:p>
            <a:r>
              <a:rPr lang="ru-RU" sz="2400" dirty="0"/>
              <a:t>Важную роль играет в христианстве культ </a:t>
            </a:r>
            <a:r>
              <a:rPr lang="ru-RU" sz="2400" dirty="0" smtClean="0"/>
              <a:t>креста.</a:t>
            </a:r>
          </a:p>
          <a:p>
            <a:r>
              <a:rPr lang="ru-RU" sz="2400" dirty="0" smtClean="0"/>
              <a:t>Значительное </a:t>
            </a:r>
            <a:r>
              <a:rPr lang="ru-RU" sz="2400" dirty="0"/>
              <a:t>место отводится праздникам. К главным христианским праздникам относятся: Пасха, Троица, Рождество Христово и ряд других.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5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Тертуллиан и Августин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643050"/>
            <a:ext cx="3028948" cy="3653669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Тертуллиан (около 160—230 гг.)— уроженец Карфагена, прославленный римский адвокат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Тертуллиан первый из «отцов церкви» резко, в принципе отделил знание, философию от веры, от религии.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Тертуллиан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утверждает: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верю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, потому что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абсурдно».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9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Тертуллиан и А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вгустин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i="1" dirty="0"/>
              <a:t>Тот, кому мы поклоняемся, есть единый бог, который своим словом, премудростью и всемогуществом извлек из ничтожества мир со стихиями, сотворил тела и духов для умножения своего величия. Бог невидим, хотя и является повсеместно; неосязаем, хотя </a:t>
            </a:r>
            <a:r>
              <a:rPr lang="ru-RU" sz="2000" b="1" i="1" dirty="0" err="1"/>
              <a:t>благостию</a:t>
            </a:r>
            <a:r>
              <a:rPr lang="ru-RU" sz="2000" b="1" i="1" dirty="0"/>
              <a:t> своею и начертал в нас образ свой; непостижим, хотя человеческий разум и познает его, Это самое и доказывает его существование и </a:t>
            </a:r>
            <a:r>
              <a:rPr lang="ru-RU" sz="2000" b="1" i="1" dirty="0" smtClean="0"/>
              <a:t>величие». Тертуллиан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4693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уровню подготовки студентов: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6080734"/>
              </p:ext>
            </p:extLst>
          </p:nvPr>
        </p:nvGraphicFramePr>
        <p:xfrm>
          <a:off x="457200" y="1646238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Представления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957" marR="9495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Христианское вероучение. Средневековая философия в персонажах: А. Блаженный, Тертуллиан, Фома Аквинский. Достижения в области науки и культуры в эпоху Возрождения. История гуманизма.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Философские идеи христианства требо­вали христианской морали. Основные научные и философские идеи Н. Коперника, Дж. Бруно. Принципы гуманизма.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957" marR="94957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Правильно оценить Христианство и Возрождение как особые периоды в истории самосознания человеческого духа. Ориентироваться в профессиональной и личной жизни на идеалы христианской морали и гуманизма. Уважительно относиться к вере и убеждениям других людей.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4957" marR="94957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654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896494"/>
          </a:xfrm>
        </p:spPr>
        <p:txBody>
          <a:bodyPr>
            <a:normAutofit/>
          </a:bodyPr>
          <a:lstStyle/>
          <a:p>
            <a:pPr algn="r"/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Тертуллиан и А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вгустин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142984"/>
            <a:ext cx="3086100" cy="41148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05400" y="1214422"/>
            <a:ext cx="4038600" cy="452628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Августин (354—430 гг.)</a:t>
            </a:r>
            <a:r>
              <a:rPr lang="ru-RU" dirty="0"/>
              <a:t>. Крупнейший «отец церкви», один из наиболее почитаемых официальной католической церковью, </a:t>
            </a:r>
            <a:endParaRPr lang="ru-RU" dirty="0" smtClean="0"/>
          </a:p>
          <a:p>
            <a:r>
              <a:rPr lang="ru-RU" dirty="0" smtClean="0"/>
              <a:t>Августин</a:t>
            </a:r>
            <a:r>
              <a:rPr lang="ru-RU" dirty="0"/>
              <a:t>, прозванный «блаженным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Важнейшие </a:t>
            </a:r>
            <a:r>
              <a:rPr lang="ru-RU" dirty="0"/>
              <a:t>из его работ — «</a:t>
            </a:r>
            <a:r>
              <a:rPr lang="ru-RU" i="1" dirty="0"/>
              <a:t>О бессмертии души</a:t>
            </a:r>
            <a:r>
              <a:rPr lang="ru-RU" dirty="0"/>
              <a:t>», «</a:t>
            </a:r>
            <a:r>
              <a:rPr lang="ru-RU" i="1" dirty="0"/>
              <a:t>О свободе воли</a:t>
            </a:r>
            <a:r>
              <a:rPr lang="ru-RU" dirty="0"/>
              <a:t>», «</a:t>
            </a:r>
            <a:r>
              <a:rPr lang="ru-RU" i="1" dirty="0"/>
              <a:t>О христианской науке</a:t>
            </a:r>
            <a:r>
              <a:rPr lang="ru-RU" dirty="0"/>
              <a:t>», «</a:t>
            </a:r>
            <a:r>
              <a:rPr lang="ru-RU" i="1" dirty="0"/>
              <a:t>Исповедь</a:t>
            </a:r>
            <a:r>
              <a:rPr lang="ru-RU" dirty="0"/>
              <a:t>», «</a:t>
            </a:r>
            <a:r>
              <a:rPr lang="ru-RU" i="1" dirty="0"/>
              <a:t>О граде божьем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9163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Августин Блаженный: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smtClean="0"/>
              <a:t>1. Сформулировал доказательства Бога через существование сверхсовершенного существа.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2. Разработал учение о божественной благодати и божественном предопределении.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3. В трактате «О граде божьем» выдвинул идею о праве церкви на принуждение в делах веры.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0572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Тертуллиан и 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вгустин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Идеи Августина: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О сущности Бога. </a:t>
            </a:r>
            <a:br>
              <a:rPr lang="ru-RU" dirty="0"/>
            </a:br>
            <a:r>
              <a:rPr lang="ru-RU" dirty="0"/>
              <a:t>2. О природе.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3. О воле и разуме человека. </a:t>
            </a:r>
          </a:p>
          <a:p>
            <a:pPr>
              <a:buNone/>
            </a:pPr>
            <a:r>
              <a:rPr lang="ru-RU" dirty="0" smtClean="0"/>
              <a:t>   4. О времени и памяти. </a:t>
            </a:r>
          </a:p>
          <a:p>
            <a:pPr>
              <a:buNone/>
            </a:pPr>
            <a:r>
              <a:rPr lang="ru-RU" dirty="0" smtClean="0"/>
              <a:t>   5. О грешниках и праведниках.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854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 smtClean="0">
                <a:solidFill>
                  <a:schemeClr val="tx1"/>
                </a:solidFill>
              </a:rPr>
              <a:t>Фома Аквинский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5" y="1646238"/>
            <a:ext cx="3014789" cy="452596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Итальянский философ богослов, был монахом доминиканского ордена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Годы жизни: (1225/26—1274). </a:t>
            </a:r>
          </a:p>
        </p:txBody>
      </p:sp>
    </p:spTree>
    <p:extLst>
      <p:ext uri="{BB962C8B-B14F-4D97-AF65-F5344CB8AC3E}">
        <p14:creationId xmlns="" xmlns:p14="http://schemas.microsoft.com/office/powerpoint/2010/main" val="169897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157560"/>
          </a:xfrm>
        </p:spPr>
        <p:txBody>
          <a:bodyPr>
            <a:normAutofit/>
          </a:bodyPr>
          <a:lstStyle/>
          <a:p>
            <a:pPr algn="r"/>
            <a:r>
              <a:rPr lang="ru-RU" sz="4400" b="0" i="1" dirty="0">
                <a:solidFill>
                  <a:schemeClr val="tx1"/>
                </a:solidFill>
              </a:rPr>
              <a:t>Фома Аквинский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7772400" cy="150971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«Бог </a:t>
            </a:r>
            <a:r>
              <a:rPr lang="ru-RU" sz="1800" dirty="0">
                <a:solidFill>
                  <a:schemeClr val="tx1"/>
                </a:solidFill>
              </a:rPr>
              <a:t>есть первопричина всех вещей как их образец. Для продуцирования какой-либо вещи необходим образец, т.е. продукт должен следовать определенной форме. Мастер продуцирует в материи определенную форму в соответствии с наблюдаемым им образцом, будь то внешний созерцаемый им образец или же такой, который зачат в недрах его ума. Все природные порождения следуют определенным формам. Бог есть первичный образец </a:t>
            </a:r>
            <a:r>
              <a:rPr lang="ru-RU" sz="1800" dirty="0" smtClean="0">
                <a:solidFill>
                  <a:schemeClr val="tx1"/>
                </a:solidFill>
              </a:rPr>
              <a:t>всего».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240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Ибн-Сина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357298"/>
            <a:ext cx="2540000" cy="35560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200" dirty="0"/>
              <a:t>Абу-Али Ибн-Сина (в европейской транскрипции Авиценна) родился в 980 г. в Средней Азии, близ Бухары, он был философом и политиком, врачом и поэтом. Умер он в 1037 г.</a:t>
            </a:r>
          </a:p>
          <a:p>
            <a:r>
              <a:rPr lang="ru-RU" sz="4200" dirty="0" smtClean="0"/>
              <a:t>Авиценной </a:t>
            </a:r>
            <a:r>
              <a:rPr lang="ru-RU" sz="4200" dirty="0"/>
              <a:t>написано более 100 </a:t>
            </a:r>
            <a:r>
              <a:rPr lang="ru-RU" sz="4200" dirty="0" smtClean="0"/>
              <a:t>книг.</a:t>
            </a:r>
          </a:p>
          <a:p>
            <a:r>
              <a:rPr lang="ru-RU" sz="4200" dirty="0" smtClean="0"/>
              <a:t>Главным </a:t>
            </a:r>
            <a:r>
              <a:rPr lang="ru-RU" sz="4200" dirty="0"/>
              <a:t>философским произведением Авиценны была энциклопедическая «Книга выздоровления» в 18 частях, разделяющаяся на логику, физику, математику и метафизику.</a:t>
            </a:r>
          </a:p>
          <a:p>
            <a:r>
              <a:rPr lang="ru-RU" sz="4200" dirty="0" smtClean="0"/>
              <a:t>Его </a:t>
            </a:r>
            <a:r>
              <a:rPr lang="ru-RU" sz="4200" dirty="0"/>
              <a:t>называли «</a:t>
            </a:r>
            <a:r>
              <a:rPr lang="ru-RU" sz="4200" i="1" dirty="0"/>
              <a:t>князем философов</a:t>
            </a:r>
            <a:r>
              <a:rPr lang="ru-RU" sz="4200" dirty="0"/>
              <a:t>» и «</a:t>
            </a:r>
            <a:r>
              <a:rPr lang="ru-RU" sz="4200" i="1" dirty="0"/>
              <a:t>князем врачей</a:t>
            </a:r>
            <a:r>
              <a:rPr lang="ru-RU" sz="4200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6187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Философские и космологические учения Николая Кузанского и Джордано Бруно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эпоху Возрождения философия вновь обращается к изучению природы. Это обусловлено развитием производства и науки. Изобретения книгопечатания, компаса, самопрялки, парохода, доменно-металлургического процесса, возобновление интереса к астрономии, физике, анатомии, физиологии, развитие экспериментального естествознания — все это расширяло человеческий кругозор, укрепляло власть человека над природой. Изменяется средневековая картина мира. 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Философия в эпоху Возрождения воспринималась, прежде всего, как натурфилософия, философия природы. Происходит возврат к идеям платонизма. Взаимоотношения Бога и мира утрачивают откровенно теистический характер. На смену теизму приходит пантеизм («</a:t>
            </a:r>
            <a:r>
              <a:rPr lang="ru-RU" i="1" dirty="0" smtClean="0"/>
              <a:t>Бог во всем</a:t>
            </a:r>
            <a:r>
              <a:rPr lang="ru-RU" dirty="0" smtClean="0"/>
              <a:t>»). Христианский Бог здесь утрачивает трансцендентный, </a:t>
            </a:r>
            <a:r>
              <a:rPr lang="ru-RU" dirty="0" err="1" smtClean="0"/>
              <a:t>надприродный</a:t>
            </a:r>
            <a:r>
              <a:rPr lang="ru-RU" dirty="0" smtClean="0"/>
              <a:t> характер, он как бы сливается с природой, а последняя тем самым обожествляется.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674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Николай Кузанский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4" y="1646238"/>
            <a:ext cx="3777932" cy="452596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Николай Кузанский является крупнейшим европейским мыслителем XV века, родоначальником итальянской натурфилософии. Его философская мысль способствовала переходу от философии средневековья к философии Возрождения: последний схоласт и первый гуманист, рационалист и мистик, богослов и теоретик математического естествознания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(</a:t>
            </a:r>
            <a:r>
              <a:rPr lang="ru-RU" i="1" dirty="0"/>
              <a:t>1401—1464 гг</a:t>
            </a:r>
            <a:r>
              <a:rPr lang="ru-RU" i="1" dirty="0" smtClean="0"/>
              <a:t>.)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Центральным пунктом философии Николая Кузанского является учение о совпадении противоположностей — абсолютного максимума и абсолютного минимума.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658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72400" cy="1228998"/>
          </a:xfrm>
        </p:spPr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</a:rPr>
              <a:t>Николай Кузанский</a:t>
            </a: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7772400" cy="150971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Бог, с точки зрения итальянского философа, — это «бесконечный максимум», а бесконечный мир, Вселенная — это «ограниченный максимум». Ограниченный максимум произошел от абсолютного максимума не вследствие сверхъестественного творения, а посредством ограничения, поскольку все конечные или ограниченные вещи находят свое место где-то между абсолютным максимумом и абсолютным минимумом. </a:t>
            </a:r>
          </a:p>
        </p:txBody>
      </p:sp>
    </p:spTree>
    <p:extLst>
      <p:ext uri="{BB962C8B-B14F-4D97-AF65-F5344CB8AC3E}">
        <p14:creationId xmlns="" xmlns:p14="http://schemas.microsoft.com/office/powerpoint/2010/main" val="84646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Джордано Бруно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3402980" cy="4525962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235896" cy="5257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Джордано </a:t>
            </a:r>
            <a:r>
              <a:rPr lang="ru-RU" sz="2000" dirty="0"/>
              <a:t>Бруно – великий ученый, философ, </a:t>
            </a:r>
            <a:r>
              <a:rPr lang="ru-RU" sz="2000" dirty="0" smtClean="0"/>
              <a:t>поэт.</a:t>
            </a:r>
          </a:p>
          <a:p>
            <a:r>
              <a:rPr lang="ru-RU" sz="2000" dirty="0"/>
              <a:t>Единство и бесконечность мира, его </a:t>
            </a:r>
            <a:r>
              <a:rPr lang="ru-RU" sz="2000" dirty="0" err="1"/>
              <a:t>несотворимость</a:t>
            </a:r>
            <a:r>
              <a:rPr lang="ru-RU" sz="2000" dirty="0"/>
              <a:t> и </a:t>
            </a:r>
            <a:r>
              <a:rPr lang="ru-RU" sz="2000" dirty="0" err="1"/>
              <a:t>неуничтожимость</a:t>
            </a:r>
            <a:r>
              <a:rPr lang="ru-RU" sz="2000" dirty="0"/>
              <a:t> — таковы исходные посылки философии итальянского мыслителя. 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675393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Домашнее задание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u="sng" dirty="0"/>
              <a:t>Объясните понятия:</a:t>
            </a:r>
            <a:r>
              <a:rPr lang="ru-RU" sz="2800" i="1" dirty="0"/>
              <a:t> тотемизм, фетишизм, анимизм, таинство, догмат, теология, монотеизм, атеизм, демиург, логос, клерикализм, миссионерство, секуляризация, религиозная вера, теософия, схоластика, креационизм, пантеизм, гуманизм, антропоцентризм.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0813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Вопросы лекции: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 Апологетика христианства. Филон и Сенека</a:t>
            </a:r>
          </a:p>
          <a:p>
            <a:pPr marL="0" indent="0">
              <a:buNone/>
            </a:pPr>
            <a:r>
              <a:rPr lang="ru-RU" sz="2000" dirty="0" smtClean="0"/>
              <a:t>2 Основные черты философии эпохи Возрождения</a:t>
            </a:r>
          </a:p>
          <a:p>
            <a:pPr marL="0" indent="0">
              <a:buNone/>
            </a:pPr>
            <a:r>
              <a:rPr lang="ru-RU" sz="2000" dirty="0" smtClean="0"/>
              <a:t>3 Учение Иисуса Христа</a:t>
            </a:r>
          </a:p>
          <a:p>
            <a:pPr marL="0" indent="0">
              <a:buNone/>
            </a:pPr>
            <a:r>
              <a:rPr lang="ru-RU" sz="2000" dirty="0" smtClean="0"/>
              <a:t>4 Тертуллиан и Августин</a:t>
            </a:r>
          </a:p>
          <a:p>
            <a:pPr marL="0" indent="0">
              <a:buNone/>
            </a:pPr>
            <a:r>
              <a:rPr lang="ru-RU" sz="2000" dirty="0" smtClean="0"/>
              <a:t>5 Фома Аквинский</a:t>
            </a:r>
          </a:p>
          <a:p>
            <a:pPr marL="0" indent="0">
              <a:buNone/>
            </a:pPr>
            <a:r>
              <a:rPr lang="ru-RU" sz="2000" dirty="0" smtClean="0"/>
              <a:t>6 Ибн-Сина (Авиценна)</a:t>
            </a:r>
          </a:p>
          <a:p>
            <a:pPr marL="0" indent="0">
              <a:buNone/>
            </a:pPr>
            <a:r>
              <a:rPr lang="ru-RU" sz="2000" dirty="0" smtClean="0"/>
              <a:t>7 Философские и космологические учения Николая Кузанского и Джордано Бруно</a:t>
            </a:r>
          </a:p>
        </p:txBody>
      </p:sp>
    </p:spTree>
    <p:extLst>
      <p:ext uri="{BB962C8B-B14F-4D97-AF65-F5344CB8AC3E}">
        <p14:creationId xmlns="" xmlns:p14="http://schemas.microsoft.com/office/powerpoint/2010/main" val="246253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рефератов и докладов: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/>
              <a:t>1. Источники возникновения раннего христианства.</a:t>
            </a:r>
            <a:br>
              <a:rPr lang="ru-RU" i="1" dirty="0"/>
            </a:br>
            <a:r>
              <a:rPr lang="ru-RU" i="1" dirty="0"/>
              <a:t>2. Библия. Ветхий и Новый Завет. Сравнительный анализ.</a:t>
            </a:r>
            <a:br>
              <a:rPr lang="ru-RU" i="1" dirty="0"/>
            </a:br>
            <a:r>
              <a:rPr lang="ru-RU" i="1" dirty="0"/>
              <a:t>3. Божественное и человеческое в личности Христа.</a:t>
            </a:r>
            <a:br>
              <a:rPr lang="ru-RU" i="1" dirty="0"/>
            </a:br>
            <a:r>
              <a:rPr lang="ru-RU" i="1" dirty="0"/>
              <a:t>4. Католицизм и православие. Сравнительный анализ.</a:t>
            </a:r>
            <a:br>
              <a:rPr lang="ru-RU" i="1" dirty="0"/>
            </a:br>
            <a:r>
              <a:rPr lang="ru-RU" i="1" dirty="0"/>
              <a:t>5. Нагорная проповедь Христа.</a:t>
            </a:r>
            <a:br>
              <a:rPr lang="ru-RU" i="1" dirty="0"/>
            </a:br>
            <a:r>
              <a:rPr lang="ru-RU" i="1" dirty="0"/>
              <a:t>6. Исторический путь православия в России.</a:t>
            </a:r>
            <a:br>
              <a:rPr lang="ru-RU" i="1" dirty="0"/>
            </a:br>
            <a:r>
              <a:rPr lang="ru-RU" i="1" dirty="0"/>
              <a:t>7. Данте и философия раннего Возрождения.</a:t>
            </a:r>
            <a:br>
              <a:rPr lang="ru-RU" i="1" dirty="0"/>
            </a:br>
            <a:r>
              <a:rPr lang="ru-RU" i="1" dirty="0"/>
              <a:t>8. Читая «Божественную комедию».</a:t>
            </a:r>
            <a:br>
              <a:rPr lang="ru-RU" i="1" dirty="0"/>
            </a:br>
            <a:r>
              <a:rPr lang="ru-RU" i="1" dirty="0"/>
              <a:t>9. Философия и поэзия любви в эпоху Возрождения.</a:t>
            </a:r>
            <a:br>
              <a:rPr lang="ru-RU" i="1" dirty="0"/>
            </a:br>
            <a:r>
              <a:rPr lang="ru-RU" i="1" dirty="0"/>
              <a:t>10. Коперник. Бруно. Галилей. Создание нового мировоззрения.</a:t>
            </a:r>
            <a:br>
              <a:rPr lang="ru-RU" i="1" dirty="0"/>
            </a:br>
            <a:r>
              <a:rPr lang="ru-RU" i="1" dirty="0"/>
              <a:t>11. Леонардо — гений эпохи Возрождения.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304857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Антология мировой философии. В 4 т. Т. 1. 4.2. — М., 1969—1972.</a:t>
            </a:r>
            <a:br>
              <a:rPr lang="ru-RU" dirty="0"/>
            </a:br>
            <a:r>
              <a:rPr lang="ru-RU" dirty="0"/>
              <a:t>2. Августин. Исповедь. — М„ 1991.</a:t>
            </a:r>
            <a:br>
              <a:rPr lang="ru-RU" dirty="0"/>
            </a:br>
            <a:r>
              <a:rPr lang="ru-RU" dirty="0"/>
              <a:t>3. Проблема человека в средневековой философии. Возрождение//Человек. — М., 1991.</a:t>
            </a:r>
            <a:br>
              <a:rPr lang="ru-RU" dirty="0"/>
            </a:br>
            <a:r>
              <a:rPr lang="ru-RU" dirty="0"/>
              <a:t>4. Августин. Фома Аквинский. М. Монтень.//Мир философии. Ч. П. — М., 1991. Введение в философию, В 2 ч. Ч. 1, — М., 1989.</a:t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err="1"/>
              <a:t>Баткин</a:t>
            </a:r>
            <a:r>
              <a:rPr lang="ru-RU" dirty="0"/>
              <a:t> Л. М. Итальянские гуманисты: стиль жизни, стиль мышления. — М., 1978.</a:t>
            </a:r>
            <a:br>
              <a:rPr lang="ru-RU" dirty="0"/>
            </a:br>
            <a:r>
              <a:rPr lang="ru-RU" dirty="0"/>
              <a:t>6. Горфункель А. X. Философия эпохи Возрождения. — М„ 1980.</a:t>
            </a:r>
            <a:br>
              <a:rPr lang="ru-RU" dirty="0"/>
            </a:br>
            <a:r>
              <a:rPr lang="ru-RU" dirty="0"/>
              <a:t>7. Гуревич А. Я. Категории средневековой культуры. — М., 1972. История философии в кратком изложении. — М, 1991.</a:t>
            </a:r>
            <a:br>
              <a:rPr lang="ru-RU" dirty="0"/>
            </a:br>
            <a:r>
              <a:rPr lang="ru-RU" dirty="0"/>
              <a:t>8. Соколов В. В. Европейская философия XV—XVII вв. — М., 1984.</a:t>
            </a:r>
            <a:br>
              <a:rPr lang="ru-RU" dirty="0"/>
            </a:br>
            <a:r>
              <a:rPr lang="ru-RU" dirty="0"/>
              <a:t>9. Федосеев П. Н. Ибн-Сина — великий мыслитель и ученый энциклопедист. // Философские науки, 1981, № 5.</a:t>
            </a:r>
            <a:br>
              <a:rPr lang="ru-RU" dirty="0"/>
            </a:br>
            <a:r>
              <a:rPr lang="ru-RU" dirty="0"/>
              <a:t>10. </a:t>
            </a:r>
            <a:r>
              <a:rPr lang="ru-RU" dirty="0" err="1"/>
              <a:t>Чанышев</a:t>
            </a:r>
            <a:r>
              <a:rPr lang="ru-RU" dirty="0"/>
              <a:t> А. Н. Курс лекций по древней и средневековой философии. — М. 1981.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7253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Спасибо за внимание.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6000768"/>
            <a:ext cx="495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Презентацию </a:t>
            </a:r>
            <a:r>
              <a:rPr lang="ru-RU" b="1" i="1" dirty="0" smtClean="0"/>
              <a:t>подготовил</a:t>
            </a:r>
            <a:endParaRPr lang="ru-RU" b="1" i="1" dirty="0" smtClean="0"/>
          </a:p>
          <a:p>
            <a:r>
              <a:rPr lang="ru-RU" b="1" i="1" dirty="0" smtClean="0"/>
              <a:t>Преподаватель, Лесина Валерия Сергеевна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Апологетика христианства. Филон и Сенека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Философия христианства — его апологетика, т. е. сочинения, направлены на защиту христианского вероучения.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1. Защищать ранние христианские общины.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2. Разработать христианское вероучение.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Апологетика христианства. Филон и Сенека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i="1" u="sng" dirty="0" smtClean="0"/>
              <a:t>Главная идея христианской философии — </a:t>
            </a:r>
            <a:r>
              <a:rPr lang="ru-RU" b="1" i="1" u="sng" dirty="0" err="1" smtClean="0"/>
              <a:t>теоцентризм</a:t>
            </a:r>
            <a:r>
              <a:rPr lang="ru-RU" dirty="0" smtClean="0"/>
              <a:t>. Реальностью, определяющей мир, является не природа (Космос), а сверхъестественное начало — Бог. Представление о реальном существовании сверхъестественного ведет к </a:t>
            </a:r>
            <a:r>
              <a:rPr lang="ru-RU" dirty="0" err="1" smtClean="0"/>
              <a:t>супернатурализму</a:t>
            </a:r>
            <a:r>
              <a:rPr lang="ru-RU" dirty="0" smtClean="0"/>
              <a:t>. </a:t>
            </a:r>
          </a:p>
          <a:p>
            <a:pPr fontAlgn="base"/>
            <a:r>
              <a:rPr lang="ru-RU" b="1" u="sng" dirty="0" err="1" smtClean="0"/>
              <a:t>Супернатурализм</a:t>
            </a:r>
            <a:r>
              <a:rPr lang="ru-RU" dirty="0" smtClean="0"/>
              <a:t> ведет к ориентации всей жизнедеятельности человека на спасение души. Спасение — единение человека с Богом в божьем царстве.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u="sng" dirty="0" smtClean="0"/>
              <a:t>Средневековая философия — схоластика (школа)</a:t>
            </a:r>
            <a:r>
              <a:rPr lang="ru-RU" dirty="0" smtClean="0"/>
              <a:t>. Эта философия преподавалась в школах, позднее в университетах. Современный смысл этого слова — оторванность от жизни.</a:t>
            </a:r>
            <a:br>
              <a:rPr lang="ru-RU" dirty="0" smtClean="0"/>
            </a:br>
            <a:r>
              <a:rPr lang="ru-RU" b="1" i="1" u="sng" dirty="0" smtClean="0"/>
              <a:t>Главный вопрос схоластики: «отношение веры и разума»: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1. </a:t>
            </a:r>
            <a:r>
              <a:rPr lang="ru-RU" i="1" dirty="0" smtClean="0"/>
              <a:t>Реализм</a:t>
            </a:r>
            <a:r>
              <a:rPr lang="ru-RU" dirty="0" smtClean="0"/>
              <a:t>. Общие понятия (универсалии) существуют реально, а не только в человеческой речи (Фома Аквинский).</a:t>
            </a:r>
            <a:br>
              <a:rPr lang="ru-RU" dirty="0" smtClean="0"/>
            </a:br>
            <a:r>
              <a:rPr lang="ru-RU" dirty="0" smtClean="0"/>
              <a:t>2. </a:t>
            </a:r>
            <a:r>
              <a:rPr lang="ru-RU" i="1" dirty="0" smtClean="0"/>
              <a:t>Номинализм</a:t>
            </a:r>
            <a:r>
              <a:rPr lang="ru-RU" dirty="0" smtClean="0"/>
              <a:t>. Общих понятий не существует, существуют только общие имена (Пьер Абеляр).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Филон Александрийский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27377.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038600" cy="24923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62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Согласно философии </a:t>
            </a:r>
            <a:r>
              <a:rPr lang="ru-RU" sz="1800" i="1" dirty="0" smtClean="0"/>
              <a:t>Филона Александрийского (I в. н.э.) «Бог— высшее существо, стоящее вне времени и пространства, трансцендентальное миру (находящееся за пределами мира)»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Контакт Бога с миром происходит через посредника. В христианстве им становится Иисус Христос, принявший жертвенную смерть за грехи человеческие во имя спасения. </a:t>
            </a:r>
          </a:p>
        </p:txBody>
      </p:sp>
      <p:pic>
        <p:nvPicPr>
          <p:cNvPr id="6" name="Рисунок 5" descr="12937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191030"/>
            <a:ext cx="1903076" cy="2666970"/>
          </a:xfrm>
          <a:prstGeom prst="rect">
            <a:avLst/>
          </a:prstGeom>
        </p:spPr>
      </p:pic>
      <p:pic>
        <p:nvPicPr>
          <p:cNvPr id="7" name="Рисунок 6" descr="12937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134997"/>
            <a:ext cx="1928794" cy="2723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Луций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Анней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Сенека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uble_herma_of_Socrates_and_Seneca_Antikensammlung_Berlin_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1050" y="1820069"/>
            <a:ext cx="3390900" cy="41783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Римский философ, поэт (I в. н.э.), представитель стоицизма, разрабатывал христианскую систему нравственных ценностей, проповедь аскетизма.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Этика стоиков требовала от человека: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бесстрастия,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моральной стойкости,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твердое следование по пути чести и долга,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презрение к потребностям повседневной жизни.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3" y="1646238"/>
            <a:ext cx="2339754" cy="452596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Иисус Христос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Сын Божий, Бог, явившийся во плоти, взявший на Себя грех человека, Своей жертвенной смертью сделавший возможным его спасение.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Новом Завете Иисус Христос именуется Христом, или Мессией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Иисус — это сокращенная греческая форма древнееврейского/арамейского имени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Иешу́а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что означает "Яхве 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Христос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Χριστός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греч.) — это перевод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арамейского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мешийа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(мессия, т.е. "помазанник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33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Учение Иисуса Христа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Родился в семье плотника Иосифа, потомка легендарного царя Давида.</a:t>
            </a:r>
          </a:p>
          <a:p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Год его рождения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точностью не известен: по наиболее достоверной версии, он родился в царствование Августа где-то за 4 года до начала нашей эры.</a:t>
            </a:r>
          </a:p>
          <a:p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Место появления на свет-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город Вифлеем. </a:t>
            </a:r>
          </a:p>
          <a:p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900" u="sng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-город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Назарет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Галилее.</a:t>
            </a:r>
          </a:p>
          <a:p>
            <a:r>
              <a:rPr lang="ru-RU" sz="2900" b="1" i="1" u="sng" dirty="0" smtClean="0">
                <a:latin typeface="Times New Roman" pitchFamily="18" charset="0"/>
                <a:cs typeface="Times New Roman" pitchFamily="18" charset="0"/>
              </a:rPr>
              <a:t>Иисус Христос-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основатель одной из крупнейших религий мира-христианства.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071678"/>
            <a:ext cx="3027263" cy="2568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3" y="116632"/>
            <a:ext cx="2076709" cy="3011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791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455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179</TotalTime>
  <Words>1699</Words>
  <Application>Microsoft Office PowerPoint</Application>
  <PresentationFormat>Экран (4:3)</PresentationFormat>
  <Paragraphs>123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Литейная</vt:lpstr>
      <vt:lpstr>«От философии средневековья к философии эпохи возрождения»</vt:lpstr>
      <vt:lpstr>Требования к уровню подготовки студентов:</vt:lpstr>
      <vt:lpstr>Вопросы лекции:</vt:lpstr>
      <vt:lpstr>Апологетика христианства. Филон и Сенека</vt:lpstr>
      <vt:lpstr>Апологетика христианства. Филон и Сенека</vt:lpstr>
      <vt:lpstr>Филон Александрийский</vt:lpstr>
      <vt:lpstr>Луций Анней Сенека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Учение Иисуса Христа</vt:lpstr>
      <vt:lpstr>Тертуллиан и Августин</vt:lpstr>
      <vt:lpstr>Тертуллиан и Августин</vt:lpstr>
      <vt:lpstr>Тертуллиан и Августин</vt:lpstr>
      <vt:lpstr>Тертуллиан и Августин</vt:lpstr>
      <vt:lpstr>Фома Аквинский</vt:lpstr>
      <vt:lpstr>Фома Аквинский</vt:lpstr>
      <vt:lpstr>Ибн-Сина</vt:lpstr>
      <vt:lpstr>Философские и космологические учения Николая Кузанского и Джордано Бруно</vt:lpstr>
      <vt:lpstr>Николай Кузанский</vt:lpstr>
      <vt:lpstr>Николай Кузанский</vt:lpstr>
      <vt:lpstr>Джордано Бруно </vt:lpstr>
      <vt:lpstr>Домашнее задание</vt:lpstr>
      <vt:lpstr>Темы рефератов и докладов:</vt:lpstr>
      <vt:lpstr>Литература: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философии средневековья к философии эпохи возрождения»</dc:title>
  <dc:creator>123</dc:creator>
  <cp:lastModifiedBy>teacher</cp:lastModifiedBy>
  <cp:revision>20</cp:revision>
  <dcterms:created xsi:type="dcterms:W3CDTF">2016-10-30T12:13:01Z</dcterms:created>
  <dcterms:modified xsi:type="dcterms:W3CDTF">2017-05-03T05:16:07Z</dcterms:modified>
</cp:coreProperties>
</file>